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83" r:id="rId5"/>
    <p:sldId id="285" r:id="rId6"/>
    <p:sldId id="284" r:id="rId7"/>
    <p:sldId id="277" r:id="rId8"/>
    <p:sldId id="282" r:id="rId9"/>
    <p:sldId id="280" r:id="rId10"/>
    <p:sldId id="281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lvetica" pitchFamily="2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c/qBqx5j3wy1AbQJz+rq/w2GB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0" autoAdjust="0"/>
    <p:restoredTop sz="94705"/>
  </p:normalViewPr>
  <p:slideViewPr>
    <p:cSldViewPr snapToGrid="0">
      <p:cViewPr>
        <p:scale>
          <a:sx n="75" d="100"/>
          <a:sy n="75" d="100"/>
        </p:scale>
        <p:origin x="69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a49ef0f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c4a49ef0f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4a49ef0f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c4a49ef0f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10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517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76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619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c4a49ef0f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1c4a49ef0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2000">
              <a:schemeClr val="dk1"/>
            </a:gs>
            <a:gs pos="100000">
              <a:srgbClr val="870000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4.jp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1.png"/><Relationship Id="rId5" Type="http://schemas.openxmlformats.org/officeDocument/2006/relationships/image" Target="../media/image21.png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1683" y="1406013"/>
            <a:ext cx="5648633" cy="271684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947525" y="4861675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5980F0-9BD8-8BFB-56EF-FB775874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75" y="5713900"/>
            <a:ext cx="3270250" cy="932021"/>
          </a:xfrm>
          <a:prstGeom prst="rect">
            <a:avLst/>
          </a:prstGeom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64F569FD-36AD-1152-09DC-EA8240B7EF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04605"/>
            <a:ext cx="693330" cy="6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774E84-B3EC-DA37-7B11-7CC562FDC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685" y="5945034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"/>
          <p:cNvSpPr txBox="1">
            <a:spLocks noGrp="1"/>
          </p:cNvSpPr>
          <p:nvPr>
            <p:ph type="body" idx="1"/>
          </p:nvPr>
        </p:nvSpPr>
        <p:spPr>
          <a:xfrm>
            <a:off x="672475" y="15778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it-IT" sz="4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87F6E7A-26A3-2F16-11E6-7D9E9D91AA2A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FD5C2A70-E595-1715-C27D-54B875AE7E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791B9DB2-D02C-10CF-9897-FE6730A07B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1644EA93-165A-4732-FD0D-6696DD7C82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D7BB7B04-CA93-0886-4327-27C4C7F8788A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F850CCAD-1BF5-782A-97D9-84B67E434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6F3D950-237A-F707-1957-DD1132CC9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4a49ef0f2_0_3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g1c4a49ef0f2_0_36"/>
          <p:cNvSpPr txBox="1"/>
          <p:nvPr/>
        </p:nvSpPr>
        <p:spPr>
          <a:xfrm>
            <a:off x="317075" y="3076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c4a49ef0f2_0_36"/>
          <p:cNvSpPr txBox="1"/>
          <p:nvPr/>
        </p:nvSpPr>
        <p:spPr>
          <a:xfrm>
            <a:off x="79260" y="1239366"/>
            <a:ext cx="61416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THRUST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is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a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student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project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born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at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the University of Padova in 2020.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Its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main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goals are to: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Design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Assemble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Launch</a:t>
            </a:r>
            <a:endParaRPr lang="it-IT"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hybrid-propellant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sounding rocket.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And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all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the systems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needed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for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it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to work: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Ground Station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Launch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pad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est Facilities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10372CAB-2921-138C-F895-D782F1C97B88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5738BE1F-EEF4-40FA-39E4-7D54B33C08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9F6E1B79-87A5-8FA8-BE5F-0AA10BE3B0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2">
            <a:extLst>
              <a:ext uri="{FF2B5EF4-FFF2-40B4-BE49-F238E27FC236}">
                <a16:creationId xmlns:a16="http://schemas.microsoft.com/office/drawing/2014/main" id="{1D336A2D-F083-4C53-49C5-26B09171CA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04;p2">
            <a:extLst>
              <a:ext uri="{FF2B5EF4-FFF2-40B4-BE49-F238E27FC236}">
                <a16:creationId xmlns:a16="http://schemas.microsoft.com/office/drawing/2014/main" id="{5A35718C-A921-DDF3-D4EE-8E88621DA2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376772A-4C48-20E4-1EA6-E1B185BFA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B8BAAC-6565-CAF1-66CA-5CC5699A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125F22F0-A45A-1823-20D3-3E959F29DEF1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2575CB51-711B-A095-E51A-D57806588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6784188" y="1454621"/>
            <a:ext cx="5048643" cy="437187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8040D7-6F3B-E132-57BB-1F3DA656A23D}"/>
              </a:ext>
            </a:extLst>
          </p:cNvPr>
          <p:cNvSpPr txBox="1"/>
          <p:nvPr/>
        </p:nvSpPr>
        <p:spPr>
          <a:xfrm>
            <a:off x="79260" y="4791190"/>
            <a:ext cx="6300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Since 2020 the project  has grown really  fast: what started 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just 5 people, today counts 60 members, 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 only aerospace engineering students,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students from different departments of the university. 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4a49ef0f2_0_48"/>
          <p:cNvSpPr txBox="1"/>
          <p:nvPr/>
        </p:nvSpPr>
        <p:spPr>
          <a:xfrm>
            <a:off x="3938240" y="34119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g1c4a49ef0f2_0_48"/>
          <p:cNvSpPr txBox="1"/>
          <p:nvPr/>
        </p:nvSpPr>
        <p:spPr>
          <a:xfrm>
            <a:off x="509984" y="1818318"/>
            <a:ext cx="4868261" cy="383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SFR I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is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the first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technology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developed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by THRUST.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 M class rocket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designed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to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fly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3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Cansat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at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a 3 Km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height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Diameter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 = 150 mm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I</a:t>
            </a:r>
            <a:r>
              <a:rPr lang="it-IT" sz="2000" baseline="-25000" dirty="0" err="1">
                <a:solidFill>
                  <a:schemeClr val="lt1"/>
                </a:solidFill>
                <a:latin typeface="Helvetica Neue" panose="020B0604020202020204" charset="0"/>
              </a:rPr>
              <a:t>sp,vac</a:t>
            </a:r>
            <a:r>
              <a:rPr lang="it-IT" sz="20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= 241 s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Mass = 30 kg</a:t>
            </a:r>
          </a:p>
          <a:p>
            <a:pPr marL="114300" lvl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i="1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114300" lvl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Would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be the first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hybrid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sounding rocket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designed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by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students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in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Italy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to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fly</a:t>
            </a:r>
            <a:endParaRPr lang="it-IT" sz="1800" b="1" i="1" dirty="0">
              <a:solidFill>
                <a:schemeClr val="lt1"/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FEC59B6D-E34D-24FF-A1AA-514FDDAA974E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584DE8C0-8D42-91E7-43C2-EB5EE6D390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03B4A7DB-3547-94D3-40D9-1261B88F2D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88862D72-A8D0-2F49-FAFA-E23AAE7B0B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3E5941FC-65FE-FB85-5AC7-9503E5106F5F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91BE266B-E7CD-FD48-2F01-370340451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9" name="Google Shape;106;p2">
            <a:extLst>
              <a:ext uri="{FF2B5EF4-FFF2-40B4-BE49-F238E27FC236}">
                <a16:creationId xmlns:a16="http://schemas.microsoft.com/office/drawing/2014/main" id="{188B742A-0296-24C6-F0FA-490AC9B19590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65615E6-659E-28E1-BB3E-F8C0C0707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54446">
            <a:off x="6561378" y="801641"/>
            <a:ext cx="2705212" cy="53879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A65DE09-AD2A-A22C-7A32-6D0E3E151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429" y="3234940"/>
            <a:ext cx="2674971" cy="20062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CC26C1D-E225-69E0-50FE-A73C73C2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3" descr="Elemento grafico 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423" y="6117344"/>
            <a:ext cx="693331" cy="641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3"/>
          <p:cNvCxnSpPr/>
          <p:nvPr/>
        </p:nvCxnSpPr>
        <p:spPr>
          <a:xfrm>
            <a:off x="-2" y="6046237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-2" y="6040323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9" name="Google Shape;269;p23"/>
          <p:cNvSpPr txBox="1"/>
          <p:nvPr/>
        </p:nvSpPr>
        <p:spPr>
          <a:xfrm>
            <a:off x="4456621" y="349941"/>
            <a:ext cx="379264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it-IT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 BOARD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312358" y="1491404"/>
            <a:ext cx="805316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7D01B27-7910-5069-64DD-63A7407F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075A25-0C09-BA09-8817-6730A0C62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62" y="1388662"/>
            <a:ext cx="12192000" cy="46004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83DFC91-B5BC-3182-86D5-9CA2E4041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  <p:pic>
        <p:nvPicPr>
          <p:cNvPr id="5" name="Google Shape;99;p2">
            <a:extLst>
              <a:ext uri="{FF2B5EF4-FFF2-40B4-BE49-F238E27FC236}">
                <a16:creationId xmlns:a16="http://schemas.microsoft.com/office/drawing/2014/main" id="{4CF9260E-9118-1E03-E767-44892A4BEB1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0;p2">
            <a:extLst>
              <a:ext uri="{FF2B5EF4-FFF2-40B4-BE49-F238E27FC236}">
                <a16:creationId xmlns:a16="http://schemas.microsoft.com/office/drawing/2014/main" id="{0EFD2E88-B1AE-B11E-A4CA-C20FA9E0A9F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06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3" descr="Elemento grafico 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423" y="6117344"/>
            <a:ext cx="693331" cy="641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3"/>
          <p:cNvCxnSpPr/>
          <p:nvPr/>
        </p:nvCxnSpPr>
        <p:spPr>
          <a:xfrm>
            <a:off x="-2" y="6046237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-2" y="6040323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9" name="Google Shape;269;p23"/>
          <p:cNvSpPr txBox="1"/>
          <p:nvPr/>
        </p:nvSpPr>
        <p:spPr>
          <a:xfrm>
            <a:off x="4197446" y="404345"/>
            <a:ext cx="46620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it-IT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 &amp; Tools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7D01B27-7910-5069-64DD-63A7407F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25A9299-41C5-C073-D36D-3FF4F4AA5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  <p:pic>
        <p:nvPicPr>
          <p:cNvPr id="6" name="Google Shape;99;p2">
            <a:extLst>
              <a:ext uri="{FF2B5EF4-FFF2-40B4-BE49-F238E27FC236}">
                <a16:creationId xmlns:a16="http://schemas.microsoft.com/office/drawing/2014/main" id="{6580C83B-0754-8322-3B22-23D1A5FD253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0;p2">
            <a:extLst>
              <a:ext uri="{FF2B5EF4-FFF2-40B4-BE49-F238E27FC236}">
                <a16:creationId xmlns:a16="http://schemas.microsoft.com/office/drawing/2014/main" id="{C5F776CB-0AE1-6DF0-006A-F8D3E8D01D5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49C022-FEAD-7A5B-12FA-E04C43301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3191" y="2121392"/>
            <a:ext cx="5137684" cy="177842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E84A87F-408D-6C0B-9D20-0AACF199B21F}"/>
              </a:ext>
            </a:extLst>
          </p:cNvPr>
          <p:cNvSpPr txBox="1"/>
          <p:nvPr/>
        </p:nvSpPr>
        <p:spPr>
          <a:xfrm>
            <a:off x="4731493" y="1750828"/>
            <a:ext cx="6101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it-IT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Propulsion</a:t>
            </a:r>
            <a:r>
              <a:rPr lang="it-IT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4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Requirements</a:t>
            </a:r>
            <a:endParaRPr lang="it-IT" sz="14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742B5E9E-4645-96E6-99E9-EF48375C3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309791"/>
            <a:ext cx="4480560" cy="4694684"/>
          </a:xfrm>
          <a:prstGeom prst="rect">
            <a:avLst/>
          </a:prstGeom>
        </p:spPr>
      </p:pic>
      <p:sp>
        <p:nvSpPr>
          <p:cNvPr id="33" name="Ovale 32">
            <a:extLst>
              <a:ext uri="{FF2B5EF4-FFF2-40B4-BE49-F238E27FC236}">
                <a16:creationId xmlns:a16="http://schemas.microsoft.com/office/drawing/2014/main" id="{E04950C6-73D7-02A0-C085-4B9D27B8BF1F}"/>
              </a:ext>
            </a:extLst>
          </p:cNvPr>
          <p:cNvSpPr/>
          <p:nvPr/>
        </p:nvSpPr>
        <p:spPr>
          <a:xfrm>
            <a:off x="3186658" y="2936240"/>
            <a:ext cx="946246" cy="2774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Connettore a gomito 36">
            <a:extLst>
              <a:ext uri="{FF2B5EF4-FFF2-40B4-BE49-F238E27FC236}">
                <a16:creationId xmlns:a16="http://schemas.microsoft.com/office/drawing/2014/main" id="{88ADF44C-DCEC-CEF0-F1BA-2972B76E668F}"/>
              </a:ext>
            </a:extLst>
          </p:cNvPr>
          <p:cNvCxnSpPr>
            <a:stCxn id="33" idx="6"/>
          </p:cNvCxnSpPr>
          <p:nvPr/>
        </p:nvCxnSpPr>
        <p:spPr>
          <a:xfrm flipV="1">
            <a:off x="4132904" y="1889760"/>
            <a:ext cx="2491416" cy="1185180"/>
          </a:xfrm>
          <a:prstGeom prst="bentConnector3">
            <a:avLst>
              <a:gd name="adj1" fmla="val 3042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Microsoft Excel Logo in SVG Vector or PNG File ...">
            <a:extLst>
              <a:ext uri="{FF2B5EF4-FFF2-40B4-BE49-F238E27FC236}">
                <a16:creationId xmlns:a16="http://schemas.microsoft.com/office/drawing/2014/main" id="{B8D35A64-0BFD-8925-4105-BDDE8794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00" y="4127045"/>
            <a:ext cx="2950233" cy="196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magine 44" descr="Immagine che contiene logo&#10;&#10;Descrizione generata automaticamente">
            <a:extLst>
              <a:ext uri="{FF2B5EF4-FFF2-40B4-BE49-F238E27FC236}">
                <a16:creationId xmlns:a16="http://schemas.microsoft.com/office/drawing/2014/main" id="{38336711-5DC6-3EBF-F808-298253D445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7479" y="4399282"/>
            <a:ext cx="2405094" cy="1350228"/>
          </a:xfrm>
          <a:prstGeom prst="rect">
            <a:avLst/>
          </a:prstGeom>
        </p:spPr>
      </p:pic>
      <p:sp>
        <p:nvSpPr>
          <p:cNvPr id="46" name="Segno di addizione 45">
            <a:extLst>
              <a:ext uri="{FF2B5EF4-FFF2-40B4-BE49-F238E27FC236}">
                <a16:creationId xmlns:a16="http://schemas.microsoft.com/office/drawing/2014/main" id="{8CBBB6F3-7723-1C5C-5FFF-93F35C17D339}"/>
              </a:ext>
            </a:extLst>
          </p:cNvPr>
          <p:cNvSpPr/>
          <p:nvPr/>
        </p:nvSpPr>
        <p:spPr>
          <a:xfrm>
            <a:off x="7553433" y="4849481"/>
            <a:ext cx="457200" cy="453619"/>
          </a:xfrm>
          <a:prstGeom prst="mathPlu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675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magine 261">
            <a:extLst>
              <a:ext uri="{FF2B5EF4-FFF2-40B4-BE49-F238E27FC236}">
                <a16:creationId xmlns:a16="http://schemas.microsoft.com/office/drawing/2014/main" id="{F618521C-5DEE-8D46-F169-87892C688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8660"/>
            <a:ext cx="1064020" cy="1062518"/>
          </a:xfrm>
          <a:prstGeom prst="ellipse">
            <a:avLst/>
          </a:prstGeom>
          <a:ln w="38100">
            <a:solidFill>
              <a:srgbClr val="92D050"/>
            </a:solidFill>
          </a:ln>
        </p:spPr>
      </p:pic>
      <p:pic>
        <p:nvPicPr>
          <p:cNvPr id="45" name="Immagine 44" descr="Immagine che contiene testo, persona, uomo, tenendo&#10;&#10;Descrizione generata automaticamente">
            <a:extLst>
              <a:ext uri="{FF2B5EF4-FFF2-40B4-BE49-F238E27FC236}">
                <a16:creationId xmlns:a16="http://schemas.microsoft.com/office/drawing/2014/main" id="{A1D20C60-99FE-3BC8-3D05-F7E4291E6F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" t="2168" r="23142"/>
          <a:stretch/>
        </p:blipFill>
        <p:spPr>
          <a:xfrm>
            <a:off x="3608906" y="1363728"/>
            <a:ext cx="1064020" cy="1038686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pic>
        <p:nvPicPr>
          <p:cNvPr id="43" name="Google Shape;113;p2">
            <a:extLst>
              <a:ext uri="{FF2B5EF4-FFF2-40B4-BE49-F238E27FC236}">
                <a16:creationId xmlns:a16="http://schemas.microsoft.com/office/drawing/2014/main" id="{1DE9F09B-665F-A5C1-420F-20394AC9A7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338" t="21820" r="48289"/>
          <a:stretch/>
        </p:blipFill>
        <p:spPr>
          <a:xfrm>
            <a:off x="1211663" y="1368544"/>
            <a:ext cx="1032072" cy="1038686"/>
          </a:xfrm>
          <a:prstGeom prst="flowChartConnector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1" name="Google Shape;261;p23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3" descr="Elemento grafico 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2423" y="6117344"/>
            <a:ext cx="693331" cy="641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3"/>
          <p:cNvCxnSpPr/>
          <p:nvPr/>
        </p:nvCxnSpPr>
        <p:spPr>
          <a:xfrm>
            <a:off x="-2" y="6046237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-2" y="6040323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9" name="Google Shape;269;p23"/>
          <p:cNvSpPr txBox="1"/>
          <p:nvPr/>
        </p:nvSpPr>
        <p:spPr>
          <a:xfrm>
            <a:off x="4197446" y="404345"/>
            <a:ext cx="379264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it-IT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&amp; Tools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172271" y="4253929"/>
            <a:ext cx="106402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Package (WP)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7D01B27-7910-5069-64DD-63A7407F9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8" name="Google Shape;270;p23">
            <a:extLst>
              <a:ext uri="{FF2B5EF4-FFF2-40B4-BE49-F238E27FC236}">
                <a16:creationId xmlns:a16="http://schemas.microsoft.com/office/drawing/2014/main" id="{C6801AB4-02C5-6680-F619-E3D17BE29A21}"/>
              </a:ext>
            </a:extLst>
          </p:cNvPr>
          <p:cNvSpPr txBox="1"/>
          <p:nvPr/>
        </p:nvSpPr>
        <p:spPr>
          <a:xfrm>
            <a:off x="910222" y="3576556"/>
            <a:ext cx="1573586" cy="369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Chief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70;p23">
            <a:extLst>
              <a:ext uri="{FF2B5EF4-FFF2-40B4-BE49-F238E27FC236}">
                <a16:creationId xmlns:a16="http://schemas.microsoft.com/office/drawing/2014/main" id="{084CA6D2-7CA4-FF6F-00C6-76A72EDDD2BE}"/>
              </a:ext>
            </a:extLst>
          </p:cNvPr>
          <p:cNvSpPr txBox="1"/>
          <p:nvPr/>
        </p:nvSpPr>
        <p:spPr>
          <a:xfrm>
            <a:off x="833368" y="5548973"/>
            <a:ext cx="1573586" cy="36929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Member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70;p23">
            <a:extLst>
              <a:ext uri="{FF2B5EF4-FFF2-40B4-BE49-F238E27FC236}">
                <a16:creationId xmlns:a16="http://schemas.microsoft.com/office/drawing/2014/main" id="{3312100E-34C8-563E-D38D-6EF082D62BA6}"/>
              </a:ext>
            </a:extLst>
          </p:cNvPr>
          <p:cNvSpPr txBox="1"/>
          <p:nvPr/>
        </p:nvSpPr>
        <p:spPr>
          <a:xfrm>
            <a:off x="910222" y="1996339"/>
            <a:ext cx="1573586" cy="369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CTO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553FF24-9813-C94F-7931-1A50AD5E7C80}"/>
              </a:ext>
            </a:extLst>
          </p:cNvPr>
          <p:cNvCxnSpPr>
            <a:cxnSpLocks/>
          </p:cNvCxnSpPr>
          <p:nvPr/>
        </p:nvCxnSpPr>
        <p:spPr>
          <a:xfrm>
            <a:off x="1113825" y="2371299"/>
            <a:ext cx="0" cy="1180401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Google Shape;270;p23">
            <a:extLst>
              <a:ext uri="{FF2B5EF4-FFF2-40B4-BE49-F238E27FC236}">
                <a16:creationId xmlns:a16="http://schemas.microsoft.com/office/drawing/2014/main" id="{F048F1A1-146A-1DC7-60A1-7C23526C9517}"/>
              </a:ext>
            </a:extLst>
          </p:cNvPr>
          <p:cNvSpPr txBox="1"/>
          <p:nvPr/>
        </p:nvSpPr>
        <p:spPr>
          <a:xfrm>
            <a:off x="2005408" y="2789445"/>
            <a:ext cx="10640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270;p23">
            <a:extLst>
              <a:ext uri="{FF2B5EF4-FFF2-40B4-BE49-F238E27FC236}">
                <a16:creationId xmlns:a16="http://schemas.microsoft.com/office/drawing/2014/main" id="{98452644-3A27-FB3E-A4AC-A8EE8F5AE925}"/>
              </a:ext>
            </a:extLst>
          </p:cNvPr>
          <p:cNvSpPr txBox="1"/>
          <p:nvPr/>
        </p:nvSpPr>
        <p:spPr>
          <a:xfrm>
            <a:off x="3328533" y="1996338"/>
            <a:ext cx="1573586" cy="36929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270;p23">
            <a:extLst>
              <a:ext uri="{FF2B5EF4-FFF2-40B4-BE49-F238E27FC236}">
                <a16:creationId xmlns:a16="http://schemas.microsoft.com/office/drawing/2014/main" id="{7BF73AEA-5252-4AC5-2304-A9F323382550}"/>
              </a:ext>
            </a:extLst>
          </p:cNvPr>
          <p:cNvSpPr txBox="1"/>
          <p:nvPr/>
        </p:nvSpPr>
        <p:spPr>
          <a:xfrm>
            <a:off x="5875752" y="2006675"/>
            <a:ext cx="1573586" cy="36929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CFO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31D3673-E706-D2FA-A00E-4B8215728C56}"/>
              </a:ext>
            </a:extLst>
          </p:cNvPr>
          <p:cNvCxnSpPr>
            <a:cxnSpLocks/>
            <a:stCxn id="29" idx="3"/>
            <a:endCxn id="39" idx="1"/>
          </p:cNvCxnSpPr>
          <p:nvPr/>
        </p:nvCxnSpPr>
        <p:spPr>
          <a:xfrm flipV="1">
            <a:off x="2483808" y="2180984"/>
            <a:ext cx="844725" cy="1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C32F3376-3A1D-5C40-8F5B-358F38A3267F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4902119" y="2180984"/>
            <a:ext cx="973633" cy="10337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3165826-46B5-C070-3EB0-FB7D750F2A45}"/>
              </a:ext>
            </a:extLst>
          </p:cNvPr>
          <p:cNvCxnSpPr>
            <a:cxnSpLocks/>
          </p:cNvCxnSpPr>
          <p:nvPr/>
        </p:nvCxnSpPr>
        <p:spPr>
          <a:xfrm flipH="1">
            <a:off x="2501930" y="2390490"/>
            <a:ext cx="1390449" cy="1372599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Google Shape;270;p23">
            <a:extLst>
              <a:ext uri="{FF2B5EF4-FFF2-40B4-BE49-F238E27FC236}">
                <a16:creationId xmlns:a16="http://schemas.microsoft.com/office/drawing/2014/main" id="{81A47269-51F2-067D-63EE-87E077B33A5B}"/>
              </a:ext>
            </a:extLst>
          </p:cNvPr>
          <p:cNvSpPr txBox="1"/>
          <p:nvPr/>
        </p:nvSpPr>
        <p:spPr>
          <a:xfrm>
            <a:off x="3157301" y="2954773"/>
            <a:ext cx="106402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Package (WP)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CasellaDiTesto 259">
            <a:extLst>
              <a:ext uri="{FF2B5EF4-FFF2-40B4-BE49-F238E27FC236}">
                <a16:creationId xmlns:a16="http://schemas.microsoft.com/office/drawing/2014/main" id="{DFDEBC4B-A42C-2343-AFC5-047FA56572AF}"/>
              </a:ext>
            </a:extLst>
          </p:cNvPr>
          <p:cNvSpPr txBox="1"/>
          <p:nvPr/>
        </p:nvSpPr>
        <p:spPr>
          <a:xfrm>
            <a:off x="7881410" y="1565331"/>
            <a:ext cx="30920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Helvetica" pitchFamily="2" charset="0"/>
              </a:rPr>
              <a:t>Tools: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bg1"/>
                </a:solidFill>
                <a:latin typeface="Helvetica" pitchFamily="2" charset="0"/>
              </a:rPr>
              <a:t>Work Package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bg1"/>
                </a:solidFill>
                <a:latin typeface="Helvetica" pitchFamily="2" charset="0"/>
              </a:rPr>
              <a:t>Reports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bg1"/>
                </a:solidFill>
                <a:latin typeface="Helvetica" pitchFamily="2" charset="0"/>
              </a:rPr>
              <a:t>Notes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dirty="0" err="1">
                <a:solidFill>
                  <a:schemeClr val="bg1"/>
                </a:solidFill>
                <a:latin typeface="Helvetica" pitchFamily="2" charset="0"/>
              </a:rPr>
              <a:t>Gantt</a:t>
            </a:r>
            <a:endParaRPr lang="it-IT" sz="1800" b="1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1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8" name="Google Shape;270;p23">
            <a:extLst>
              <a:ext uri="{FF2B5EF4-FFF2-40B4-BE49-F238E27FC236}">
                <a16:creationId xmlns:a16="http://schemas.microsoft.com/office/drawing/2014/main" id="{36056332-8FF6-C78E-B19A-582D3F685770}"/>
              </a:ext>
            </a:extLst>
          </p:cNvPr>
          <p:cNvSpPr txBox="1"/>
          <p:nvPr/>
        </p:nvSpPr>
        <p:spPr>
          <a:xfrm>
            <a:off x="2264513" y="1694752"/>
            <a:ext cx="10640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0;p23">
            <a:extLst>
              <a:ext uri="{FF2B5EF4-FFF2-40B4-BE49-F238E27FC236}">
                <a16:creationId xmlns:a16="http://schemas.microsoft.com/office/drawing/2014/main" id="{FA72583C-6924-4265-F591-ADD121B8C749}"/>
              </a:ext>
            </a:extLst>
          </p:cNvPr>
          <p:cNvSpPr txBox="1"/>
          <p:nvPr/>
        </p:nvSpPr>
        <p:spPr>
          <a:xfrm>
            <a:off x="4852889" y="1720388"/>
            <a:ext cx="10640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Notes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80A181E9-CFC7-619F-22E1-324787769306}"/>
              </a:ext>
            </a:extLst>
          </p:cNvPr>
          <p:cNvCxnSpPr>
            <a:cxnSpLocks/>
          </p:cNvCxnSpPr>
          <p:nvPr/>
        </p:nvCxnSpPr>
        <p:spPr>
          <a:xfrm flipV="1">
            <a:off x="2135563" y="2382035"/>
            <a:ext cx="0" cy="1169665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Google Shape;270;p23">
            <a:extLst>
              <a:ext uri="{FF2B5EF4-FFF2-40B4-BE49-F238E27FC236}">
                <a16:creationId xmlns:a16="http://schemas.microsoft.com/office/drawing/2014/main" id="{C5F77EB3-1211-6A21-655F-623C7C2C7BC3}"/>
              </a:ext>
            </a:extLst>
          </p:cNvPr>
          <p:cNvSpPr txBox="1"/>
          <p:nvPr/>
        </p:nvSpPr>
        <p:spPr>
          <a:xfrm>
            <a:off x="172271" y="2336088"/>
            <a:ext cx="93914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Package (WP)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25A9299-41C5-C073-D36D-3FF4F4AA5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  <p:pic>
        <p:nvPicPr>
          <p:cNvPr id="6" name="Google Shape;99;p2">
            <a:extLst>
              <a:ext uri="{FF2B5EF4-FFF2-40B4-BE49-F238E27FC236}">
                <a16:creationId xmlns:a16="http://schemas.microsoft.com/office/drawing/2014/main" id="{6580C83B-0754-8322-3B22-23D1A5FD253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0;p2">
            <a:extLst>
              <a:ext uri="{FF2B5EF4-FFF2-40B4-BE49-F238E27FC236}">
                <a16:creationId xmlns:a16="http://schemas.microsoft.com/office/drawing/2014/main" id="{C5F776CB-0AE1-6DF0-006A-F8D3E8D01D5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3CDF18A-D4DD-4F35-8379-D3FA980A21CD}"/>
              </a:ext>
            </a:extLst>
          </p:cNvPr>
          <p:cNvCxnSpPr>
            <a:cxnSpLocks/>
          </p:cNvCxnSpPr>
          <p:nvPr/>
        </p:nvCxnSpPr>
        <p:spPr>
          <a:xfrm flipH="1">
            <a:off x="2432628" y="2400827"/>
            <a:ext cx="3905073" cy="3480041"/>
          </a:xfrm>
          <a:prstGeom prst="straightConnector1">
            <a:avLst/>
          </a:prstGeom>
          <a:ln w="19050" cap="flat" cmpd="sng" algn="ctr">
            <a:solidFill>
              <a:srgbClr val="92D05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798A731-A8ED-7C9E-B0D7-E7CDC3D95977}"/>
              </a:ext>
            </a:extLst>
          </p:cNvPr>
          <p:cNvSpPr txBox="1"/>
          <p:nvPr/>
        </p:nvSpPr>
        <p:spPr>
          <a:xfrm>
            <a:off x="3900926" y="4034212"/>
            <a:ext cx="1800891" cy="31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Notes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426B9B3-6B21-0D40-E399-409AA4FA1398}"/>
              </a:ext>
            </a:extLst>
          </p:cNvPr>
          <p:cNvSpPr txBox="1"/>
          <p:nvPr/>
        </p:nvSpPr>
        <p:spPr>
          <a:xfrm>
            <a:off x="1914096" y="4499358"/>
            <a:ext cx="1246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592F104-F39B-0926-2044-B625565847F6}"/>
              </a:ext>
            </a:extLst>
          </p:cNvPr>
          <p:cNvSpPr txBox="1"/>
          <p:nvPr/>
        </p:nvSpPr>
        <p:spPr>
          <a:xfrm>
            <a:off x="5045463" y="5615485"/>
            <a:ext cx="6163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>
                <a:effectLst/>
              </a:rPr>
              <a:t> 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EB81E69-4198-287F-DDA5-BA7B5C064B02}"/>
              </a:ext>
            </a:extLst>
          </p:cNvPr>
          <p:cNvSpPr txBox="1"/>
          <p:nvPr/>
        </p:nvSpPr>
        <p:spPr>
          <a:xfrm>
            <a:off x="888919" y="3553587"/>
            <a:ext cx="6163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>
                <a:effectLst/>
              </a:rPr>
              <a:t> </a:t>
            </a:r>
            <a:endParaRPr lang="it-IT" dirty="0"/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006C9072-B210-3AA2-5AF4-18C1E744B244}"/>
              </a:ext>
            </a:extLst>
          </p:cNvPr>
          <p:cNvCxnSpPr>
            <a:cxnSpLocks/>
          </p:cNvCxnSpPr>
          <p:nvPr/>
        </p:nvCxnSpPr>
        <p:spPr>
          <a:xfrm flipH="1">
            <a:off x="1101629" y="3945847"/>
            <a:ext cx="9791" cy="1603126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B4A0E74D-4A57-F9E5-622E-BFA00F33584D}"/>
              </a:ext>
            </a:extLst>
          </p:cNvPr>
          <p:cNvCxnSpPr>
            <a:cxnSpLocks/>
          </p:cNvCxnSpPr>
          <p:nvPr/>
        </p:nvCxnSpPr>
        <p:spPr>
          <a:xfrm flipV="1">
            <a:off x="2109240" y="3965469"/>
            <a:ext cx="8649" cy="1563882"/>
          </a:xfrm>
          <a:prstGeom prst="straightConnector1">
            <a:avLst/>
          </a:prstGeom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Picture 2" descr="upload.wikimedia.org/wikipedia/commons/thumb/5/...">
            <a:extLst>
              <a:ext uri="{FF2B5EF4-FFF2-40B4-BE49-F238E27FC236}">
                <a16:creationId xmlns:a16="http://schemas.microsoft.com/office/drawing/2014/main" id="{CF93D2D8-7C83-C4C4-8676-BC1CB3903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84" y="3329900"/>
            <a:ext cx="4012877" cy="24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5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1">
            <a:extLst>
              <a:ext uri="{FF2B5EF4-FFF2-40B4-BE49-F238E27FC236}">
                <a16:creationId xmlns:a16="http://schemas.microsoft.com/office/drawing/2014/main" id="{698E3533-C5CD-7833-5C17-DDB3489F70CE}"/>
              </a:ext>
            </a:extLst>
          </p:cNvPr>
          <p:cNvSpPr txBox="1">
            <a:spLocks/>
          </p:cNvSpPr>
          <p:nvPr/>
        </p:nvSpPr>
        <p:spPr>
          <a:xfrm>
            <a:off x="177984" y="1431801"/>
            <a:ext cx="5042945" cy="363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/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Scheduled</a:t>
            </a: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events: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Meeting with companies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organized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by the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university</a:t>
            </a:r>
            <a:endParaRPr lang="it-IT" sz="1800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Italian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rocketry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teams meeting,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2nd 2023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Space Meeting Veneto,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Venice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15-17 2023 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EuroC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2024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Many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others</a:t>
            </a:r>
            <a:endParaRPr lang="it-IT" sz="1800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</p:txBody>
      </p:sp>
      <p:pic>
        <p:nvPicPr>
          <p:cNvPr id="6" name="Immagine 5" descr="Immagine che contiene persona, inpiedi, gruppo&#10;&#10;Descrizione generata automaticamente">
            <a:extLst>
              <a:ext uri="{FF2B5EF4-FFF2-40B4-BE49-F238E27FC236}">
                <a16:creationId xmlns:a16="http://schemas.microsoft.com/office/drawing/2014/main" id="{58BA197C-2051-97D5-A835-CB85D3C03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65" y="1895255"/>
            <a:ext cx="3254162" cy="2168594"/>
          </a:xfrm>
          <a:prstGeom prst="rect">
            <a:avLst/>
          </a:prstGeom>
        </p:spPr>
      </p:pic>
      <p:sp>
        <p:nvSpPr>
          <p:cNvPr id="11" name="Google Shape;98;p2">
            <a:extLst>
              <a:ext uri="{FF2B5EF4-FFF2-40B4-BE49-F238E27FC236}">
                <a16:creationId xmlns:a16="http://schemas.microsoft.com/office/drawing/2014/main" id="{CFF08654-C197-F8FF-C3B8-216AF05C046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99;p2">
            <a:extLst>
              <a:ext uri="{FF2B5EF4-FFF2-40B4-BE49-F238E27FC236}">
                <a16:creationId xmlns:a16="http://schemas.microsoft.com/office/drawing/2014/main" id="{9C2DAE46-DFB8-4282-F81C-7DAD4355DA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0;p2">
            <a:extLst>
              <a:ext uri="{FF2B5EF4-FFF2-40B4-BE49-F238E27FC236}">
                <a16:creationId xmlns:a16="http://schemas.microsoft.com/office/drawing/2014/main" id="{CDDE1C09-3DD6-2AD5-5C83-F7F1F5C8D2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1;p2">
            <a:extLst>
              <a:ext uri="{FF2B5EF4-FFF2-40B4-BE49-F238E27FC236}">
                <a16:creationId xmlns:a16="http://schemas.microsoft.com/office/drawing/2014/main" id="{15B9107D-DE6E-D083-5C33-BA0751B00E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4;p2">
            <a:extLst>
              <a:ext uri="{FF2B5EF4-FFF2-40B4-BE49-F238E27FC236}">
                <a16:creationId xmlns:a16="http://schemas.microsoft.com/office/drawing/2014/main" id="{B06E6A1C-C382-1100-A168-7815DD891893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A30D3F4E-7223-4556-23CF-2A776CB99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62" name="Google Shape;462;g1c4a49ef0f2_0_164"/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 Events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EF50D347-3D4D-26EF-B455-D45393B49D56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4635" y="1612509"/>
            <a:ext cx="3257637" cy="4141246"/>
          </a:xfrm>
          <a:prstGeom prst="rect">
            <a:avLst/>
          </a:prstGeom>
        </p:spPr>
      </p:pic>
      <p:pic>
        <p:nvPicPr>
          <p:cNvPr id="1026" name="Picture 2" descr="Space Meetings Veneto">
            <a:extLst>
              <a:ext uri="{FF2B5EF4-FFF2-40B4-BE49-F238E27FC236}">
                <a16:creationId xmlns:a16="http://schemas.microsoft.com/office/drawing/2014/main" id="{850DD6F8-0A09-5C61-12F2-34B2C26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73" y="4610869"/>
            <a:ext cx="4873579" cy="119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99E1C2D-6CDD-D954-601A-814EB02B2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</a:t>
            </a: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</a:t>
            </a: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</a:t>
            </a: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offer</a:t>
            </a: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sp>
        <p:nvSpPr>
          <p:cNvPr id="483" name="Google Shape;483;g1c4a49ef0f2_0_12"/>
          <p:cNvSpPr txBox="1">
            <a:spLocks noGrp="1"/>
          </p:cNvSpPr>
          <p:nvPr>
            <p:ph type="body" idx="1"/>
          </p:nvPr>
        </p:nvSpPr>
        <p:spPr>
          <a:xfrm>
            <a:off x="75147" y="1373345"/>
            <a:ext cx="6168325" cy="246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Ads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socials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website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events with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students</a:t>
            </a:r>
            <a:endParaRPr lang="it-IT"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Connections with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both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national and international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realities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on SFR I</a:t>
            </a:r>
          </a:p>
          <a:p>
            <a:pPr marL="285750" indent="-285750">
              <a:spcBef>
                <a:spcPts val="0"/>
              </a:spcBef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spcBef>
                <a:spcPts val="0"/>
              </a:spcBef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5" name="Google Shape;485;g1c4a49ef0f2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CD76EC1-F906-5988-BE4D-DBC09F60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98935" y="1360539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inkedin-logo-1-550×550-300×300">
            <a:extLst>
              <a:ext uri="{FF2B5EF4-FFF2-40B4-BE49-F238E27FC236}">
                <a16:creationId xmlns:a16="http://schemas.microsoft.com/office/drawing/2014/main" id="{72AC2970-87D5-DBE5-76E6-BBA99D17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79" y="1782252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4C2A52-9255-A5B1-EDDB-205697EEBC42}"/>
              </a:ext>
            </a:extLst>
          </p:cNvPr>
          <p:cNvSpPr txBox="1"/>
          <p:nvPr/>
        </p:nvSpPr>
        <p:spPr>
          <a:xfrm>
            <a:off x="5252884" y="1690085"/>
            <a:ext cx="648929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8AB55A3-0F1A-96D2-BD92-19914BEEB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97" y="3870579"/>
            <a:ext cx="3998422" cy="197549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8B9372-2567-CB7C-8B50-67DF7BCBC3ED}"/>
              </a:ext>
            </a:extLst>
          </p:cNvPr>
          <p:cNvSpPr txBox="1"/>
          <p:nvPr/>
        </p:nvSpPr>
        <p:spPr>
          <a:xfrm>
            <a:off x="6962490" y="1218456"/>
            <a:ext cx="612058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3E0B38-B995-03A8-0BE5-9F2DEE2D13B3}"/>
              </a:ext>
            </a:extLst>
          </p:cNvPr>
          <p:cNvSpPr txBox="1"/>
          <p:nvPr/>
        </p:nvSpPr>
        <p:spPr>
          <a:xfrm>
            <a:off x="6826545" y="2408469"/>
            <a:ext cx="334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</a:rPr>
              <a:t>https://thrust-team.it</a:t>
            </a:r>
            <a:r>
              <a:rPr lang="it-IT" dirty="0"/>
              <a:t>/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2A502FE-D4C8-E285-542D-35CBC0D4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829" y="3374844"/>
            <a:ext cx="5993345" cy="250884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885F74-4FE4-3B2F-C66C-A9E3EEE18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180E08-53EE-D4AA-6421-8205F7242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364418"/>
            <a:ext cx="806599" cy="45743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A2D14AB-18B0-DD1A-B213-C123F6847C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  <p:pic>
        <p:nvPicPr>
          <p:cNvPr id="7" name="Google Shape;99;p2">
            <a:extLst>
              <a:ext uri="{FF2B5EF4-FFF2-40B4-BE49-F238E27FC236}">
                <a16:creationId xmlns:a16="http://schemas.microsoft.com/office/drawing/2014/main" id="{28900B1D-F942-A61D-3F70-95F5EF4E691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0;p2">
            <a:extLst>
              <a:ext uri="{FF2B5EF4-FFF2-40B4-BE49-F238E27FC236}">
                <a16:creationId xmlns:a16="http://schemas.microsoft.com/office/drawing/2014/main" id="{D453C68E-5B55-9F59-DA21-2C42E5F96BB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091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c4a49ef0f2_0_23"/>
          <p:cNvSpPr txBox="1">
            <a:spLocks noGrp="1"/>
          </p:cNvSpPr>
          <p:nvPr>
            <p:ph type="body" idx="1"/>
          </p:nvPr>
        </p:nvSpPr>
        <p:spPr>
          <a:xfrm>
            <a:off x="854403" y="3170883"/>
            <a:ext cx="10478729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«IN ROCKETS WE THRUST»</a:t>
            </a:r>
            <a:endParaRPr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2EE1157-E2A7-C625-48C8-5EB5E354EEC7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00038443-575E-8ED0-62D6-B7734AD6D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E48C206F-FA6D-68B0-2FD1-D64F29A8E3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EC61468F-1103-A953-2667-55D07B4A5D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6C2F6102-76B2-36A7-0B74-2848F3F5D9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44E4999A-FAFA-6B23-AEE4-4414FC470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CCB0262-A39B-80AE-2E89-E3B5128C9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263</Words>
  <Application>Microsoft Office PowerPoint</Application>
  <PresentationFormat>Widescreen</PresentationFormat>
  <Paragraphs>72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Calibri</vt:lpstr>
      <vt:lpstr>Helvetica Neue</vt:lpstr>
      <vt:lpstr>Helvetica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38</cp:revision>
  <dcterms:created xsi:type="dcterms:W3CDTF">2022-09-23T13:22:47Z</dcterms:created>
  <dcterms:modified xsi:type="dcterms:W3CDTF">2023-03-30T14:56:31Z</dcterms:modified>
</cp:coreProperties>
</file>